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26"/>
  </p:notesMasterIdLst>
  <p:sldIdLst>
    <p:sldId id="280" r:id="rId5"/>
    <p:sldId id="503" r:id="rId6"/>
    <p:sldId id="493" r:id="rId7"/>
    <p:sldId id="506" r:id="rId8"/>
    <p:sldId id="519" r:id="rId9"/>
    <p:sldId id="505" r:id="rId10"/>
    <p:sldId id="512" r:id="rId11"/>
    <p:sldId id="507" r:id="rId12"/>
    <p:sldId id="508" r:id="rId13"/>
    <p:sldId id="509" r:id="rId14"/>
    <p:sldId id="510" r:id="rId15"/>
    <p:sldId id="511" r:id="rId16"/>
    <p:sldId id="513" r:id="rId17"/>
    <p:sldId id="500" r:id="rId18"/>
    <p:sldId id="514" r:id="rId19"/>
    <p:sldId id="515" r:id="rId20"/>
    <p:sldId id="516" r:id="rId21"/>
    <p:sldId id="517" r:id="rId22"/>
    <p:sldId id="518" r:id="rId23"/>
    <p:sldId id="499" r:id="rId24"/>
    <p:sldId id="396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9F72C099-9A9F-0325-66A2-38FCA0AE2641}" name="Khumbo Namachapa" initials="KN" userId="S::knamachapa@macromw.org::77388461-6982-4b3b-a338-4036c9648aed" providerId="AD"/>
  <p188:author id="{4CF52EB6-365A-45EE-DEC4-6C139E0D3B97}" name="Dobbs, Trudy (CDC/GHC/DGHT)" initials="DT(" userId="S::tld3@cdc.gov::764d8f75-e8b6-4555-86ad-0fc3520989a7" providerId="AD"/>
  <p188:author id="{7F52DDD5-031B-7AC0-1043-979EA7A43468}" name="Stella Nakaggwa" initials="SN" userId="S::snakaggwa@hivmw.org::e874fd94-be7f-422a-a2b8-593db79d2fcd" providerId="AD"/>
  <p188:author id="{67EB8EF0-500A-1382-E383-72F57A8523AF}" name="Tobias Masina" initials="TM" userId="S::tmasina@hivmw.org::bb71f7c9-c686-465e-9989-e2fe53c3eea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5226" autoAdjust="0"/>
  </p:normalViewPr>
  <p:slideViewPr>
    <p:cSldViewPr snapToGrid="0">
      <p:cViewPr varScale="1">
        <p:scale>
          <a:sx n="78" d="100"/>
          <a:sy n="78" d="100"/>
        </p:scale>
        <p:origin x="80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UMB\Desktop\Mwalilino%20Backups\docs\PT%20data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RT_audits!$B$1</c:f>
              <c:strCache>
                <c:ptCount val="1"/>
                <c:pt idx="0">
                  <c:v>Baseline audit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strRef>
              <c:f>RT_audits!$A$2:$A$6</c:f>
              <c:strCache>
                <c:ptCount val="5"/>
                <c:pt idx="0">
                  <c:v>Level 0</c:v>
                </c:pt>
                <c:pt idx="1">
                  <c:v>Level 1</c:v>
                </c:pt>
                <c:pt idx="2">
                  <c:v>Level 2</c:v>
                </c:pt>
                <c:pt idx="3">
                  <c:v>Level 3</c:v>
                </c:pt>
                <c:pt idx="4">
                  <c:v>Level 4</c:v>
                </c:pt>
              </c:strCache>
            </c:strRef>
          </c:cat>
          <c:val>
            <c:numRef>
              <c:f>RT_audits!$B$2:$B$6</c:f>
              <c:numCache>
                <c:formatCode>General</c:formatCode>
                <c:ptCount val="5"/>
                <c:pt idx="0">
                  <c:v>3</c:v>
                </c:pt>
                <c:pt idx="1">
                  <c:v>36</c:v>
                </c:pt>
                <c:pt idx="2">
                  <c:v>280</c:v>
                </c:pt>
                <c:pt idx="3">
                  <c:v>277</c:v>
                </c:pt>
                <c:pt idx="4">
                  <c:v>95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13DB-46D9-B755-5A629F4DF19B}"/>
            </c:ext>
          </c:extLst>
        </c:ser>
        <c:ser>
          <c:idx val="1"/>
          <c:order val="1"/>
          <c:tx>
            <c:strRef>
              <c:f>RT_audits!$C$1</c:f>
              <c:strCache>
                <c:ptCount val="1"/>
                <c:pt idx="0">
                  <c:v>Follow Up audit</c:v>
                </c:pt>
              </c:strCache>
            </c:strRef>
          </c:tx>
          <c:spPr>
            <a:solidFill>
              <a:schemeClr val="accent2"/>
            </a:solidFill>
            <a:ln>
              <a:noFill/>
            </a:ln>
            <a:effectLst/>
          </c:spPr>
          <c:invertIfNegative val="0"/>
          <c:cat>
            <c:strRef>
              <c:f>RT_audits!$A$2:$A$6</c:f>
              <c:strCache>
                <c:ptCount val="5"/>
                <c:pt idx="0">
                  <c:v>Level 0</c:v>
                </c:pt>
                <c:pt idx="1">
                  <c:v>Level 1</c:v>
                </c:pt>
                <c:pt idx="2">
                  <c:v>Level 2</c:v>
                </c:pt>
                <c:pt idx="3">
                  <c:v>Level 3</c:v>
                </c:pt>
                <c:pt idx="4">
                  <c:v>Level 4</c:v>
                </c:pt>
              </c:strCache>
            </c:strRef>
          </c:cat>
          <c:val>
            <c:numRef>
              <c:f>RT_audits!$C$2:$C$6</c:f>
              <c:numCache>
                <c:formatCode>General</c:formatCode>
                <c:ptCount val="5"/>
                <c:pt idx="0">
                  <c:v>0</c:v>
                </c:pt>
                <c:pt idx="1">
                  <c:v>1</c:v>
                </c:pt>
                <c:pt idx="2">
                  <c:v>35</c:v>
                </c:pt>
                <c:pt idx="3">
                  <c:v>95</c:v>
                </c:pt>
                <c:pt idx="4">
                  <c:v>335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13DB-46D9-B755-5A629F4DF19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-27"/>
        <c:axId val="1558701776"/>
        <c:axId val="1558703024"/>
      </c:barChart>
      <c:catAx>
        <c:axId val="15587017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8703024"/>
        <c:crosses val="autoZero"/>
        <c:auto val="1"/>
        <c:lblAlgn val="ctr"/>
        <c:lblOffset val="100"/>
        <c:noMultiLvlLbl val="0"/>
      </c:catAx>
      <c:valAx>
        <c:axId val="1558703024"/>
        <c:scaling>
          <c:orientation val="minMax"/>
          <c:max val="350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000" b="0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Times New Roman" panose="02020603050405020304" pitchFamily="18" charset="0"/>
                    <a:ea typeface="+mn-ea"/>
                    <a:cs typeface="Times New Roman" panose="02020603050405020304" pitchFamily="18" charset="0"/>
                  </a:defRPr>
                </a:pPr>
                <a:r>
                  <a:rPr lang="en-US"/>
                  <a:t>Number of testing sites</a:t>
                </a:r>
              </a:p>
            </c:rich>
          </c:tx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000" b="0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Times New Roman" panose="02020603050405020304" pitchFamily="18" charset="0"/>
                  <a:ea typeface="+mn-ea"/>
                  <a:cs typeface="Times New Roman" panose="02020603050405020304" pitchFamily="18" charset="0"/>
                </a:defRPr>
              </a:pPr>
              <a:endParaRPr lang="en-US"/>
            </a:p>
          </c:txPr>
        </c:title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defRPr>
            </a:pPr>
            <a:endParaRPr lang="en-US"/>
          </a:p>
        </c:txPr>
        <c:crossAx val="1558701776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Times New Roman" panose="02020603050405020304" pitchFamily="18" charset="0"/>
              <a:ea typeface="+mn-ea"/>
              <a:cs typeface="Times New Roman" panose="02020603050405020304" pitchFamily="18" charset="0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>
          <a:latin typeface="Times New Roman" panose="02020603050405020304" pitchFamily="18" charset="0"/>
          <a:cs typeface="Times New Roman" panose="02020603050405020304" pitchFamily="18" charset="0"/>
        </a:defRPr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052B69-C191-4218-8DD0-506C7E9930E8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5C9E2A-CB1F-4A1F-A3A1-66B90C4E689F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4444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C6325CB-F7F3-2040-9FD5-E64EB1F8420A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33522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CA0931-E276-972D-E47E-5777B5F287F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BB7621B-F422-07F9-122C-B98862FC386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53C0BA-B119-02A1-B831-59EF456B4D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428A37-F876-FAEF-7525-9EC1E156F0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782D4F-F3EA-F247-EE6A-0ADAC51B2B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245671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5E7037-423B-11D3-4F74-07A15309F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6BB2021-3938-0785-5DA5-9ACA95AC33C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25ED50-65B6-3C68-C874-A858218C36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149305-4D00-DE65-1765-6E29514B7D7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EB46E58-250B-D8B8-7A2E-80538CEE96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68531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280C4AC-FEAC-F433-1692-1B6C5F05A01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D249DAA-36DE-181F-10C5-CAB24242179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E0140-BD12-2DAE-77C4-A32B333E49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E5970-9BE7-AD0E-274E-55232DFD55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2D4C91-FDC5-9A19-A25D-DA08887B3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803872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9F50D4-1EBB-31B8-B708-432F0E1BD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3CA14C-6A8D-53BA-6246-CD6FF3FD04B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430912-D105-A3BD-FEC5-AB200D9FD8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43642F-4B32-54CE-42B1-A73334F152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1FB1B1-24BB-1E4E-308E-7A9B939264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068774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B892B7B-1C6E-7CC3-637C-52E983E975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7848514-EECF-029F-7F0C-7D8DAE9A6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2AA689-A89A-4D00-FF16-15A06AB664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5941F0-F6FB-EF8A-46FA-73F62888C8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0D1C9A-9984-80C3-DD41-4E60CA2C4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3138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F86342-1C26-75B1-2962-5173CEC1702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E3079A-F528-9788-32EB-18DB799991C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D1CD30-2A2C-FD78-5EAA-5B0F7D39F18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2D5EBAE-EB78-3A51-E5C3-15B6C16C4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0D6B9-32C5-CF6B-B4DF-9E83DD3D97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8041C0-9BBE-C1C8-43D6-6A39EABCF8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631025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9B4F60-261C-1760-50C7-8A50AF364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E994A1-4275-7667-49F5-1E235850A26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F6C5200-B62C-F22E-420C-0A09110B31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DEBD7E-B316-FCBB-D722-E589931F2EC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59E1214-CDDE-E4D1-57EE-CE9852F7D36F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DCE0F49-726C-567C-EF04-8A2CAE0841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BF90AC6-6DEF-C086-68BE-869EBD776B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CE9BF16-A8B5-07AD-1421-48540365DC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6416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302817-87CC-AAC9-2E77-EC14AC1DFF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3F777D1-811A-6402-2A46-0EE62A9190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D5D565-72C5-1E73-8A89-99DF59309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04F82F0-E7AF-438F-7D45-6083BE023F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875254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B995A09-A5A2-0AE4-02F7-43D88B7E4A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41B0A51-88B4-C8A0-9F15-BEA0118C0A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30FEC9-EF09-EDD5-F2D9-7AED1323EB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980975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EA592-E56C-E835-E134-45801C4A84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B9E2E2C-409E-94F8-1E0E-295D16DEFA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98D3734-1352-8D92-BD92-46927DA0789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5CA649-7686-294A-6D21-70392A703F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8069CB-F959-62A9-2289-D97638715C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9407E38-92EB-653F-E995-9635464F34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736958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7E911-A1F0-863C-F2E7-AE62709D08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71310C4-1920-7725-746D-A96DAFD5E2D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64E9C6-7A1D-9FCC-0D95-8D531320B9F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935782-30CA-1B1D-C7E3-5B0A30CE1D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2D4DEA-52DB-EE23-5507-D1048A011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EA5DD09-78F7-B07A-5D87-16F11DCAF3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387829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C33B36C-E5C1-F3E3-EE99-731549B4A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ACB88D-4BE5-7348-AF32-608D6B27644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7D1DDF-958F-7937-01E6-25343AF1AA5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8561CD-73CE-4144-A4FA-2D3BA132C443}" type="datetimeFigureOut">
              <a:rPr lang="en-GB" smtClean="0"/>
              <a:t>27/08/2024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B8E0C4-9BA7-44A2-180A-B9CB9DB9B8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4057FC-FDB7-611C-D26D-726D3A49E7F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AC6A1A-E25A-4223-93D7-176EFB2F820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831866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5"/>
          <p:cNvSpPr>
            <a:spLocks noGrp="1"/>
          </p:cNvSpPr>
          <p:nvPr>
            <p:ph type="ctrTitle"/>
          </p:nvPr>
        </p:nvSpPr>
        <p:spPr>
          <a:xfrm>
            <a:off x="0" y="933846"/>
            <a:ext cx="11995354" cy="2494935"/>
          </a:xfrm>
        </p:spPr>
        <p:txBody>
          <a:bodyPr>
            <a:no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Good practices on collection, management, and use of site monitoring data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265469" y="4916129"/>
            <a:ext cx="11897033" cy="530942"/>
          </a:xfrm>
        </p:spPr>
        <p:txBody>
          <a:bodyPr>
            <a:normAutofit/>
          </a:bodyPr>
          <a:lstStyle/>
          <a:p>
            <a:r>
              <a:rPr lang="en-US" altLang="en-US" sz="3000" dirty="0">
                <a:latin typeface="Gill Sans MT" panose="020B0502020104020203" pitchFamily="34" charset="0"/>
                <a:cs typeface="Arial" panose="020B0604020202020204" pitchFamily="34" charset="0"/>
              </a:rPr>
              <a:t>Tobias Masina and Fred Fredrick Bangara</a:t>
            </a:r>
          </a:p>
          <a:p>
            <a:endParaRPr lang="en-US" dirty="0">
              <a:latin typeface="Gill Sans MT" panose="020B0502020104020203" pitchFamily="34" charset="0"/>
            </a:endParaRPr>
          </a:p>
        </p:txBody>
      </p:sp>
      <p:sp>
        <p:nvSpPr>
          <p:cNvPr id="3" name="Subtitle 16">
            <a:extLst>
              <a:ext uri="{FF2B5EF4-FFF2-40B4-BE49-F238E27FC236}">
                <a16:creationId xmlns:a16="http://schemas.microsoft.com/office/drawing/2014/main" id="{018AD7D5-77D2-26E8-6A6B-C67C6A1053BC}"/>
              </a:ext>
            </a:extLst>
          </p:cNvPr>
          <p:cNvSpPr txBox="1">
            <a:spLocks/>
          </p:cNvSpPr>
          <p:nvPr/>
        </p:nvSpPr>
        <p:spPr>
          <a:xfrm>
            <a:off x="1644445" y="4192259"/>
            <a:ext cx="6858000" cy="136519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br>
              <a:rPr lang="en-US" altLang="en-US" sz="2200" i="1">
                <a:latin typeface="Gill Sans MT" panose="020B0502020104020203" pitchFamily="34" charset="0"/>
                <a:cs typeface="Arial" panose="020B0604020202020204" pitchFamily="34" charset="0"/>
              </a:rPr>
            </a:br>
            <a:endParaRPr lang="en-US" sz="2200" dirty="0">
              <a:latin typeface="Gill Sans MT" panose="020B0502020104020203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8F59A0-78B3-3D74-0DCC-6281D5C1A10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5258-3657-F36B-0816-98CDFE5D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365127"/>
            <a:ext cx="10919791" cy="760667"/>
          </a:xfrm>
        </p:spPr>
        <p:txBody>
          <a:bodyPr>
            <a:no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Quality of testing data site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F3EF-EDA9-731F-E454-A598049E5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2452" y="1209368"/>
            <a:ext cx="11033497" cy="439530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/>
              <a:t>Manages and monitors data for post market surveillance on 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Quality control testing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Testing results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Test kit information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Invalid results</a:t>
            </a:r>
          </a:p>
          <a:p>
            <a:pPr lvl="1">
              <a:lnSpc>
                <a:spcPct val="150000"/>
              </a:lnSpc>
            </a:pPr>
            <a:r>
              <a:rPr lang="en-US" b="1" dirty="0"/>
              <a:t>Concordance/discordance rate</a:t>
            </a:r>
          </a:p>
        </p:txBody>
      </p:sp>
      <p:pic>
        <p:nvPicPr>
          <p:cNvPr id="6" name="Picture 5" descr="A close-up of a document&#10;&#10;Description automatically generated">
            <a:extLst>
              <a:ext uri="{FF2B5EF4-FFF2-40B4-BE49-F238E27FC236}">
                <a16:creationId xmlns:a16="http://schemas.microsoft.com/office/drawing/2014/main" id="{3C6E5D64-7506-1E6A-A98D-2E5B53A6CA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930" y="2104103"/>
            <a:ext cx="5787019" cy="324464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D169B49-B0AA-FC5C-04B1-4C4593292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15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5258-3657-F36B-0816-98CDFE5D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9118" y="241307"/>
            <a:ext cx="11217110" cy="1325563"/>
          </a:xfrm>
        </p:spPr>
        <p:txBody>
          <a:bodyPr>
            <a:normAutofit/>
          </a:bodyPr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PT result submission &amp; report data site management</a:t>
            </a:r>
          </a:p>
        </p:txBody>
      </p:sp>
      <p:pic>
        <p:nvPicPr>
          <p:cNvPr id="8" name="Content Placeholder 7" descr="A paper with a grid&#10;&#10;Description automatically generated">
            <a:extLst>
              <a:ext uri="{FF2B5EF4-FFF2-40B4-BE49-F238E27FC236}">
                <a16:creationId xmlns:a16="http://schemas.microsoft.com/office/drawing/2014/main" id="{B7D7977C-B702-D097-B955-83733D41DC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2818" b="14082"/>
          <a:stretch/>
        </p:blipFill>
        <p:spPr>
          <a:xfrm rot="16200000">
            <a:off x="7621077" y="2021912"/>
            <a:ext cx="2583733" cy="5397907"/>
          </a:xfrm>
        </p:spPr>
      </p:pic>
      <p:pic>
        <p:nvPicPr>
          <p:cNvPr id="10" name="Picture 9" descr="A paper with a chart&#10;&#10;Description automatically generated with medium confidence">
            <a:extLst>
              <a:ext uri="{FF2B5EF4-FFF2-40B4-BE49-F238E27FC236}">
                <a16:creationId xmlns:a16="http://schemas.microsoft.com/office/drawing/2014/main" id="{3C07BEAA-6070-365D-179A-1300F8DE29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1885867" y="273710"/>
            <a:ext cx="2352028" cy="5226729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E80F4978-7971-23F6-CE7F-7ACC2E115CEF}"/>
              </a:ext>
            </a:extLst>
          </p:cNvPr>
          <p:cNvSpPr txBox="1"/>
          <p:nvPr/>
        </p:nvSpPr>
        <p:spPr>
          <a:xfrm>
            <a:off x="5757673" y="1724433"/>
            <a:ext cx="503165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Gill Sans MT" panose="020B0502020104020203" pitchFamily="34" charset="0"/>
              </a:rPr>
              <a:t>PT report review guide is a standard tool for identification of possible problems in PT failure for corrective action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Gill Sans MT" panose="020B0502020104020203" pitchFamily="34" charset="0"/>
              </a:rPr>
              <a:t>Tracks Testers satisfactory and successful performance in PT surveys at a site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8A9B4B0-9C5F-07F6-1540-47CFEA1DE2CA}"/>
              </a:ext>
            </a:extLst>
          </p:cNvPr>
          <p:cNvSpPr txBox="1"/>
          <p:nvPr/>
        </p:nvSpPr>
        <p:spPr>
          <a:xfrm>
            <a:off x="481781" y="4293901"/>
            <a:ext cx="55831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dirty="0">
                <a:latin typeface="Gill Sans MT" panose="020B0502020104020203" pitchFamily="34" charset="0"/>
              </a:rPr>
              <a:t>PT result cross checking guide is a standard tool that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Tracks testers participation of testers at a site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Prevents clerical errors and ensures conformity to PT provider’s requirements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latin typeface="Gill Sans MT" panose="020B0502020104020203" pitchFamily="34" charset="0"/>
              </a:rPr>
              <a:t>Improves site pass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7ECA841-2E97-F421-7520-735592727A9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7652" y="5607106"/>
            <a:ext cx="1371600" cy="1084445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5DB6ADA1-50FA-2173-1E26-4B407D27008A}"/>
              </a:ext>
            </a:extLst>
          </p:cNvPr>
          <p:cNvSpPr/>
          <p:nvPr/>
        </p:nvSpPr>
        <p:spPr>
          <a:xfrm>
            <a:off x="2054942" y="2756450"/>
            <a:ext cx="3168019" cy="34787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>
                <a:latin typeface="Amasis MT Pro Medium" panose="02040604050005020304" pitchFamily="18" charset="0"/>
              </a:rPr>
              <a:t>PT result review guide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EFEB55D-CE77-3580-7714-7DC584B1A005}"/>
              </a:ext>
            </a:extLst>
          </p:cNvPr>
          <p:cNvSpPr/>
          <p:nvPr/>
        </p:nvSpPr>
        <p:spPr>
          <a:xfrm>
            <a:off x="8273502" y="4830062"/>
            <a:ext cx="2812026" cy="40500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>
                <a:latin typeface="Amasis MT Pro Medium" panose="02040604050005020304" pitchFamily="18" charset="0"/>
              </a:rPr>
              <a:t>PT report review guide</a:t>
            </a:r>
          </a:p>
        </p:txBody>
      </p:sp>
    </p:spTree>
    <p:extLst>
      <p:ext uri="{BB962C8B-B14F-4D97-AF65-F5344CB8AC3E}">
        <p14:creationId xmlns:p14="http://schemas.microsoft.com/office/powerpoint/2010/main" val="703066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5258-3657-F36B-0816-98CDFE5D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264" y="442453"/>
            <a:ext cx="10783453" cy="988387"/>
          </a:xfrm>
        </p:spPr>
        <p:txBody>
          <a:bodyPr>
            <a:normAutofit/>
          </a:bodyPr>
          <a:lstStyle/>
          <a:p>
            <a:r>
              <a:rPr lang="en-US" sz="4800" b="1" dirty="0">
                <a:latin typeface="Gill Sans MT" panose="020B0502020104020203" pitchFamily="34" charset="0"/>
              </a:rPr>
              <a:t>Site Supervision data management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80F4978-7971-23F6-CE7F-7ACC2E115CEF}"/>
              </a:ext>
            </a:extLst>
          </p:cNvPr>
          <p:cNvSpPr txBox="1"/>
          <p:nvPr/>
        </p:nvSpPr>
        <p:spPr>
          <a:xfrm>
            <a:off x="6460435" y="1779412"/>
            <a:ext cx="5434758" cy="27972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Tracks number of site supervisions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Tracks implementation of corrective action by site</a:t>
            </a:r>
          </a:p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Effectiveness of supervision, onsite feedback and training </a:t>
            </a:r>
          </a:p>
        </p:txBody>
      </p:sp>
      <p:pic>
        <p:nvPicPr>
          <p:cNvPr id="4" name="Picture 3" descr="A white paper with black lines&#10;&#10;Description automatically generated">
            <a:extLst>
              <a:ext uri="{FF2B5EF4-FFF2-40B4-BE49-F238E27FC236}">
                <a16:creationId xmlns:a16="http://schemas.microsoft.com/office/drawing/2014/main" id="{895D1764-54BB-54FC-2ED0-E13556D4F8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16200000">
            <a:off x="1678171" y="718192"/>
            <a:ext cx="3579169" cy="570161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051C19E-0703-32C8-7639-30BE03705F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15489" y="6053633"/>
            <a:ext cx="1371600" cy="678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069585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83519C-FE79-4975-78C7-105AE4BB4C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79809" y="365127"/>
            <a:ext cx="10773991" cy="1006473"/>
          </a:xfrm>
        </p:spPr>
        <p:txBody>
          <a:bodyPr>
            <a:noAutofit/>
          </a:bodyPr>
          <a:lstStyle/>
          <a:p>
            <a:br>
              <a:rPr lang="en-US" b="1" dirty="0">
                <a:latin typeface="Gill Sans MT" panose="020B0502020104020203" pitchFamily="34" charset="0"/>
              </a:rPr>
            </a:br>
            <a:r>
              <a:rPr lang="en-US" b="1" dirty="0">
                <a:latin typeface="Gill Sans MT" panose="020B0502020104020203" pitchFamily="34" charset="0"/>
              </a:rPr>
              <a:t>HIV RT </a:t>
            </a:r>
            <a:r>
              <a:rPr lang="en-US" b="1" dirty="0" err="1">
                <a:latin typeface="Gill Sans MT" panose="020B0502020104020203" pitchFamily="34" charset="0"/>
              </a:rPr>
              <a:t>ePT</a:t>
            </a:r>
            <a:r>
              <a:rPr lang="en-US" b="1" dirty="0">
                <a:latin typeface="Gill Sans MT" panose="020B0502020104020203" pitchFamily="34" charset="0"/>
              </a:rPr>
              <a:t> data site data management</a:t>
            </a:r>
            <a:br>
              <a:rPr lang="en-US" dirty="0">
                <a:latin typeface="Gill Sans MT" panose="020B0502020104020203" pitchFamily="34" charset="0"/>
              </a:rPr>
            </a:b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5" name="Content Placeholder 4" descr="A white grid with black text&#10;&#10;Description automatically generated">
            <a:extLst>
              <a:ext uri="{FF2B5EF4-FFF2-40B4-BE49-F238E27FC236}">
                <a16:creationId xmlns:a16="http://schemas.microsoft.com/office/drawing/2014/main" id="{D3466D65-2C56-E23F-78AB-B1D12934A13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7755" y="1690689"/>
            <a:ext cx="7020232" cy="3783023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CBEF22AD-57A2-E749-E0D0-22F991701870}"/>
              </a:ext>
            </a:extLst>
          </p:cNvPr>
          <p:cNvSpPr txBox="1"/>
          <p:nvPr/>
        </p:nvSpPr>
        <p:spPr>
          <a:xfrm>
            <a:off x="8249264" y="1720840"/>
            <a:ext cx="3529781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Gill Sans MT" panose="020B0502020104020203" pitchFamily="34" charset="0"/>
              </a:rPr>
              <a:t>Support management  of Serology PT survey</a:t>
            </a:r>
          </a:p>
          <a:p>
            <a:endParaRPr lang="en-US" b="1" dirty="0">
              <a:latin typeface="Gill Sans MT" panose="020B05020201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Gill Sans MT" panose="020B0502020104020203" pitchFamily="34" charset="0"/>
              </a:rPr>
              <a:t>Monitors site participation and pass rate.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latin typeface="Gill Sans MT" panose="020B05020201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Gill Sans MT" panose="020B0502020104020203" pitchFamily="34" charset="0"/>
              </a:rPr>
              <a:t>Identifies participant gaps for corrective actions.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latin typeface="Gill Sans MT" panose="020B0502020104020203" pitchFamily="34" charset="0"/>
            </a:endParaRP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b="1" dirty="0">
                <a:latin typeface="Gill Sans MT" panose="020B0502020104020203" pitchFamily="34" charset="0"/>
              </a:rPr>
              <a:t>Manage testers database and improves PT survey participation and pass rate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F8631F4-BDFF-3743-A02C-F8601125672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432047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35AF1D-A6B7-8724-1900-0164831983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4966" y="170446"/>
            <a:ext cx="10468897" cy="1356394"/>
          </a:xfrm>
        </p:spPr>
        <p:txBody>
          <a:bodyPr>
            <a:normAutofit/>
          </a:bodyPr>
          <a:lstStyle/>
          <a:p>
            <a:r>
              <a:rPr lang="en-US" sz="6600" b="1" dirty="0">
                <a:latin typeface="Gill Sans MT" panose="020B0502020104020203" pitchFamily="34" charset="0"/>
              </a:rPr>
              <a:t>Scan form technology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D6617C-D161-0E15-BC12-82B24AD500E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681316"/>
            <a:ext cx="10459063" cy="4328041"/>
          </a:xfrm>
        </p:spPr>
        <p:txBody>
          <a:bodyPr>
            <a:normAutofit/>
          </a:bodyPr>
          <a:lstStyle/>
          <a:p>
            <a:pPr marL="0" indent="0">
              <a:lnSpc>
                <a:spcPct val="200000"/>
              </a:lnSpc>
              <a:buNone/>
            </a:pPr>
            <a:r>
              <a:rPr lang="en-US" sz="2400" b="1" dirty="0"/>
              <a:t>Supports site reporting of data </a:t>
            </a:r>
          </a:p>
          <a:p>
            <a:pPr lvl="1">
              <a:lnSpc>
                <a:spcPct val="200000"/>
              </a:lnSpc>
            </a:pPr>
            <a:r>
              <a:rPr lang="en-US" b="1" dirty="0"/>
              <a:t>User scans registry with scan phone application</a:t>
            </a:r>
          </a:p>
          <a:p>
            <a:pPr lvl="1">
              <a:lnSpc>
                <a:spcPct val="200000"/>
              </a:lnSpc>
            </a:pPr>
            <a:r>
              <a:rPr lang="en-US" b="1" dirty="0"/>
              <a:t>Provides near real time data for decision making</a:t>
            </a:r>
          </a:p>
          <a:p>
            <a:pPr lvl="1">
              <a:lnSpc>
                <a:spcPct val="200000"/>
              </a:lnSpc>
            </a:pPr>
            <a:r>
              <a:rPr lang="en-US" b="1" dirty="0"/>
              <a:t>Efficient and effective for data quality</a:t>
            </a:r>
          </a:p>
        </p:txBody>
      </p:sp>
      <p:pic>
        <p:nvPicPr>
          <p:cNvPr id="5" name="Google Shape;371;p64">
            <a:extLst>
              <a:ext uri="{FF2B5EF4-FFF2-40B4-BE49-F238E27FC236}">
                <a16:creationId xmlns:a16="http://schemas.microsoft.com/office/drawing/2014/main" id="{3EDC6791-AD35-07C3-3854-B16BCBCD8961}"/>
              </a:ext>
            </a:extLst>
          </p:cNvPr>
          <p:cNvPicPr preferRelativeResize="0"/>
          <p:nvPr/>
        </p:nvPicPr>
        <p:blipFill rotWithShape="1">
          <a:blip r:embed="rId2">
            <a:alphaModFix/>
          </a:blip>
          <a:srcRect t="34866"/>
          <a:stretch/>
        </p:blipFill>
        <p:spPr>
          <a:xfrm>
            <a:off x="8131278" y="1519922"/>
            <a:ext cx="3910780" cy="4208299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1CFBCC1-435F-5B26-F972-A167FEB7E17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31236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D770-3CAA-9A72-25D4-EC5F048A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83458"/>
            <a:ext cx="10515600" cy="1307232"/>
          </a:xfrm>
        </p:spPr>
        <p:txBody>
          <a:bodyPr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Data use to inform the program- SPI-RRT Poor performance questions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FE047-920B-33F0-AF10-A28208F064B3}"/>
              </a:ext>
            </a:extLst>
          </p:cNvPr>
          <p:cNvSpPr txBox="1"/>
          <p:nvPr/>
        </p:nvSpPr>
        <p:spPr>
          <a:xfrm>
            <a:off x="7914968" y="1877503"/>
            <a:ext cx="403122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The frequency is used to prioritize the implementation of problem based on the 80/20 rule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Provide more insights to the problem and assessment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Efficient and effective approach</a:t>
            </a:r>
          </a:p>
        </p:txBody>
      </p:sp>
      <p:pic>
        <p:nvPicPr>
          <p:cNvPr id="7" name="Content Placeholder 6" descr="A graph with a red dotted line&#10;&#10;Description automatically generated">
            <a:extLst>
              <a:ext uri="{FF2B5EF4-FFF2-40B4-BE49-F238E27FC236}">
                <a16:creationId xmlns:a16="http://schemas.microsoft.com/office/drawing/2014/main" id="{9A429607-E071-CA13-233C-5E213BC3D3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1877502"/>
            <a:ext cx="6752303" cy="4164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57933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ADD770-3CAA-9A72-25D4-EC5F048A5C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6245" y="353961"/>
            <a:ext cx="10547555" cy="1336729"/>
          </a:xfrm>
        </p:spPr>
        <p:txBody>
          <a:bodyPr/>
          <a:lstStyle/>
          <a:p>
            <a:pPr algn="ctr"/>
            <a:r>
              <a:rPr lang="en-US" b="1" dirty="0">
                <a:latin typeface="Gill Sans MT" panose="020B0502020104020203" pitchFamily="34" charset="0"/>
              </a:rPr>
              <a:t>Data use in gap identification- SPI-RRT Level of performance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A5FE047-920B-33F0-AF10-A28208F064B3}"/>
              </a:ext>
            </a:extLst>
          </p:cNvPr>
          <p:cNvSpPr txBox="1"/>
          <p:nvPr/>
        </p:nvSpPr>
        <p:spPr>
          <a:xfrm>
            <a:off x="7834348" y="2231464"/>
            <a:ext cx="4219999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Review of progress of performance provides understanding on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Poor performing sites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Effectiveness of corrective actions/mentorship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Challenges in assessment</a:t>
            </a:r>
          </a:p>
        </p:txBody>
      </p:sp>
      <p:pic>
        <p:nvPicPr>
          <p:cNvPr id="8" name="Content Placeholder 7">
            <a:extLst>
              <a:ext uri="{FF2B5EF4-FFF2-40B4-BE49-F238E27FC236}">
                <a16:creationId xmlns:a16="http://schemas.microsoft.com/office/drawing/2014/main" id="{CB6C88CD-2C2B-582F-CC6C-0B70E67E998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06245" y="1828800"/>
            <a:ext cx="6878161" cy="4065744"/>
          </a:xfrm>
        </p:spPr>
      </p:pic>
    </p:spTree>
    <p:extLst>
      <p:ext uri="{BB962C8B-B14F-4D97-AF65-F5344CB8AC3E}">
        <p14:creationId xmlns:p14="http://schemas.microsoft.com/office/powerpoint/2010/main" val="34250552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51677F-7957-55A1-7494-E67FD46D5C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Example of SPI-RRT assessment gap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69F55E6-93F6-201A-2796-676F9A2A95C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48464" y="1907458"/>
            <a:ext cx="8780207" cy="3898414"/>
          </a:xfrm>
        </p:spPr>
      </p:pic>
    </p:spTree>
    <p:extLst>
      <p:ext uri="{BB962C8B-B14F-4D97-AF65-F5344CB8AC3E}">
        <p14:creationId xmlns:p14="http://schemas.microsoft.com/office/powerpoint/2010/main" val="164648381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90D8-FDC1-A622-AC81-C2508BFE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>
                <a:latin typeface="Gill Sans MT" panose="020B0502020104020203" pitchFamily="34" charset="0"/>
              </a:rPr>
              <a:t>Data use to inform program progress</a:t>
            </a:r>
          </a:p>
        </p:txBody>
      </p:sp>
      <p:graphicFrame>
        <p:nvGraphicFramePr>
          <p:cNvPr id="10" name="Content Placeholder 9">
            <a:extLst>
              <a:ext uri="{FF2B5EF4-FFF2-40B4-BE49-F238E27FC236}">
                <a16:creationId xmlns:a16="http://schemas.microsoft.com/office/drawing/2014/main" id="{00000000-0008-0000-0E00-000002000000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838200" y="2140257"/>
          <a:ext cx="7649817" cy="35315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1" name="TextBox 10">
            <a:extLst>
              <a:ext uri="{FF2B5EF4-FFF2-40B4-BE49-F238E27FC236}">
                <a16:creationId xmlns:a16="http://schemas.microsoft.com/office/drawing/2014/main" id="{D279A439-4DF3-B4E4-F8CB-E5B0B0BE0939}"/>
              </a:ext>
            </a:extLst>
          </p:cNvPr>
          <p:cNvSpPr txBox="1"/>
          <p:nvPr/>
        </p:nvSpPr>
        <p:spPr>
          <a:xfrm>
            <a:off x="8694494" y="2159463"/>
            <a:ext cx="3199731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Comparison of baseline and follow up audits data with a right shift on level of performance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Reduction in the frequency of problems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b="1" dirty="0">
              <a:latin typeface="Gill Sans MT" panose="020B05020201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637549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F990D8-FDC1-A622-AC81-C2508BFEE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26428"/>
            <a:ext cx="10547555" cy="1307232"/>
          </a:xfrm>
        </p:spPr>
        <p:txBody>
          <a:bodyPr>
            <a:norm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Data use to inform program progress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279A439-4DF3-B4E4-F8CB-E5B0B0BE0939}"/>
              </a:ext>
            </a:extLst>
          </p:cNvPr>
          <p:cNvSpPr txBox="1"/>
          <p:nvPr/>
        </p:nvSpPr>
        <p:spPr>
          <a:xfrm>
            <a:off x="8645510" y="1690690"/>
            <a:ext cx="3042238" cy="16892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Gill Sans MT" panose="020B0502020104020203" pitchFamily="34" charset="0"/>
              </a:rPr>
              <a:t>Comparison of site performance in all audits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50B7262F-65BD-FB36-A5C5-2690CEC6535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28869" y="1710355"/>
            <a:ext cx="7807325" cy="3633650"/>
          </a:xfrm>
        </p:spPr>
      </p:pic>
    </p:spTree>
    <p:extLst>
      <p:ext uri="{BB962C8B-B14F-4D97-AF65-F5344CB8AC3E}">
        <p14:creationId xmlns:p14="http://schemas.microsoft.com/office/powerpoint/2010/main" val="42099905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A352ED-0C94-00C2-9F47-552EDC0335A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5742" y="373626"/>
            <a:ext cx="10518058" cy="1317064"/>
          </a:xfrm>
        </p:spPr>
        <p:txBody>
          <a:bodyPr>
            <a:normAutofit/>
          </a:bodyPr>
          <a:lstStyle/>
          <a:p>
            <a:r>
              <a:rPr lang="en-US" sz="8800" b="1" dirty="0">
                <a:latin typeface="Gill Sans MT" panose="020B0502020104020203" pitchFamily="34" charset="0"/>
              </a:rPr>
              <a:t>Outline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3994F5-F3D8-4C8A-3D75-84FD20DA513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910" y="1671484"/>
            <a:ext cx="10527890" cy="4505479"/>
          </a:xfrm>
        </p:spPr>
        <p:txBody>
          <a:bodyPr>
            <a:normAutofit/>
          </a:bodyPr>
          <a:lstStyle/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Data collection and management tools</a:t>
            </a:r>
          </a:p>
          <a:p>
            <a:pPr lvl="1"/>
            <a:r>
              <a:rPr lang="en-US" b="1" dirty="0"/>
              <a:t>Summary of Data collection tools</a:t>
            </a:r>
          </a:p>
          <a:p>
            <a:pPr lvl="1"/>
            <a:r>
              <a:rPr lang="en-US" b="1" dirty="0"/>
              <a:t>SPI-RRT dashboard</a:t>
            </a:r>
          </a:p>
          <a:p>
            <a:pPr lvl="1"/>
            <a:r>
              <a:rPr lang="en-US" b="1" dirty="0"/>
              <a:t>Corrective action &amp; standardization register</a:t>
            </a:r>
          </a:p>
          <a:p>
            <a:pPr lvl="1"/>
            <a:r>
              <a:rPr lang="en-US" b="1" dirty="0"/>
              <a:t>Sustenance register</a:t>
            </a:r>
          </a:p>
          <a:p>
            <a:pPr lvl="1"/>
            <a:r>
              <a:rPr lang="en-US" b="1" dirty="0"/>
              <a:t>Task management register</a:t>
            </a:r>
          </a:p>
          <a:p>
            <a:pPr lvl="1"/>
            <a:r>
              <a:rPr lang="en-US" b="1" dirty="0"/>
              <a:t>Quality control, proficiency testing register</a:t>
            </a:r>
          </a:p>
          <a:p>
            <a:pPr lvl="1"/>
            <a:r>
              <a:rPr lang="en-US" b="1" dirty="0" err="1"/>
              <a:t>ePT</a:t>
            </a:r>
            <a:endParaRPr lang="en-US" b="1" dirty="0"/>
          </a:p>
          <a:p>
            <a:pPr lvl="1"/>
            <a:r>
              <a:rPr lang="en-US" b="1" dirty="0"/>
              <a:t>Scan form</a:t>
            </a:r>
          </a:p>
          <a:p>
            <a:r>
              <a:rPr lang="en-US" sz="2400" b="1" dirty="0"/>
              <a:t>Data use for gap identification and improvement </a:t>
            </a:r>
          </a:p>
          <a:p>
            <a:pPr>
              <a:buFont typeface="Courier New" panose="02070309020205020404" pitchFamily="49" charset="0"/>
              <a:buChar char="o"/>
            </a:pPr>
            <a:r>
              <a:rPr lang="en-US" sz="2400" b="1" dirty="0"/>
              <a:t>Lesson learnt</a:t>
            </a:r>
          </a:p>
          <a:p>
            <a:endParaRPr lang="en-US" b="1" dirty="0"/>
          </a:p>
          <a:p>
            <a:endParaRPr lang="en-US" b="1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2655C6-0FEC-0289-87C7-90FFEFF2E1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0" y="5742039"/>
            <a:ext cx="1221550" cy="899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6258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F803B2-AFBB-76F3-70C8-53B2816E24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6581" y="314632"/>
            <a:ext cx="10567219" cy="957578"/>
          </a:xfrm>
        </p:spPr>
        <p:txBody>
          <a:bodyPr>
            <a:normAutofit/>
          </a:bodyPr>
          <a:lstStyle/>
          <a:p>
            <a:r>
              <a:rPr lang="en-US" sz="6000" b="1" dirty="0">
                <a:latin typeface="Gill Sans MT" panose="020B0502020104020203" pitchFamily="34" charset="0"/>
              </a:rPr>
              <a:t>Lessons learnt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8F7C134-E435-8E37-0AA1-3822AED2B19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6581" y="1632155"/>
            <a:ext cx="10813027" cy="3854244"/>
          </a:xfrm>
        </p:spPr>
        <p:txBody>
          <a:bodyPr>
            <a:normAutofit fontScale="92500"/>
          </a:bodyPr>
          <a:lstStyle/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Use of data at all levels informed decisions for planning and quality improvements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introduction of registry provides evidence of the work done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Use of technology such as ODK, scan form provides an efficient and effective data collection and use that shall be rolled out on various tools</a:t>
            </a:r>
          </a:p>
          <a:p>
            <a:pPr>
              <a:lnSpc>
                <a:spcPct val="110000"/>
              </a:lnSpc>
              <a:buFont typeface="Courier New" panose="02070309020205020404" pitchFamily="49" charset="0"/>
              <a:buChar char="o"/>
            </a:pPr>
            <a:r>
              <a:rPr lang="en-US" b="1" dirty="0"/>
              <a:t>Utilization of disaggregated regional and district data is effective and efficient for site and district capacity building on data monitoring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90AD0BA-A930-E218-3976-2206B8A7AC6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5567458"/>
            <a:ext cx="1371600" cy="1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68679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0D57967-98C6-ADF5-8F40-268930EAF1E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20000"/>
                    </a14:imgEffect>
                  </a14:imgLayer>
                </a14:imgProps>
              </a:ext>
            </a:extLst>
          </a:blip>
          <a:srcRect l="20160" r="21487"/>
          <a:stretch/>
        </p:blipFill>
        <p:spPr>
          <a:xfrm>
            <a:off x="2117035" y="775251"/>
            <a:ext cx="7832035" cy="472108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B0CB7-DAF5-B585-2E2B-9BE74AB1E4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7251" y="265473"/>
            <a:ext cx="10518058" cy="938339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Gill Sans MT" panose="020B0502020104020203" pitchFamily="34" charset="0"/>
              </a:rPr>
              <a:t>Summary of data collection tools</a:t>
            </a: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946BC4E1-ED0B-EF37-60D2-BF48AA363FD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46497642"/>
              </p:ext>
            </p:extLst>
          </p:nvPr>
        </p:nvGraphicFramePr>
        <p:xfrm>
          <a:off x="496529" y="1563327"/>
          <a:ext cx="11198942" cy="5029200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00779">
                  <a:extLst>
                    <a:ext uri="{9D8B030D-6E8A-4147-A177-3AD203B41FA5}">
                      <a16:colId xmlns:a16="http://schemas.microsoft.com/office/drawing/2014/main" val="2125038916"/>
                    </a:ext>
                  </a:extLst>
                </a:gridCol>
                <a:gridCol w="5598163">
                  <a:extLst>
                    <a:ext uri="{9D8B030D-6E8A-4147-A177-3AD203B41FA5}">
                      <a16:colId xmlns:a16="http://schemas.microsoft.com/office/drawing/2014/main" val="270160024"/>
                    </a:ext>
                  </a:extLst>
                </a:gridCol>
              </a:tblGrid>
              <a:tr h="639373">
                <a:tc>
                  <a:txBody>
                    <a:bodyPr/>
                    <a:lstStyle/>
                    <a:p>
                      <a:r>
                        <a:rPr lang="en-US" sz="3600" b="1" dirty="0"/>
                        <a:t>Scope</a:t>
                      </a:r>
                      <a:endParaRPr lang="en-US" sz="3600" b="1" dirty="0">
                        <a:latin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3600" b="1" dirty="0"/>
                        <a:t>Tool</a:t>
                      </a:r>
                      <a:endParaRPr lang="en-US" sz="3600" b="1" dirty="0">
                        <a:latin typeface="Gill Sans MT" panose="020B0502020104020203" pitchFamily="34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39511326"/>
                  </a:ext>
                </a:extLst>
              </a:tr>
              <a:tr h="639373">
                <a:tc>
                  <a:txBody>
                    <a:bodyPr/>
                    <a:lstStyle/>
                    <a:p>
                      <a:r>
                        <a:rPr lang="en-US" b="1" dirty="0"/>
                        <a:t>SPI-RRT audits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Open Data Kit (ODK) SPI-RRT checklist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SPI-RRT dashboard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32587222"/>
                  </a:ext>
                </a:extLst>
              </a:tr>
              <a:tr h="913390">
                <a:tc>
                  <a:txBody>
                    <a:bodyPr/>
                    <a:lstStyle/>
                    <a:p>
                      <a:r>
                        <a:rPr lang="en-US" b="1" dirty="0"/>
                        <a:t>HIV RT CQI mentorship/corrective actions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ODK Mentorship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Corrective and Standardization register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Task management register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60336995"/>
                  </a:ext>
                </a:extLst>
              </a:tr>
              <a:tr h="913390">
                <a:tc>
                  <a:txBody>
                    <a:bodyPr/>
                    <a:lstStyle/>
                    <a:p>
                      <a:r>
                        <a:rPr lang="en-US" b="1" dirty="0"/>
                        <a:t>HIV RT Quality control testing, PT result submission, PT report review and Supervision feedback/training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ODK Quality indicators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Proficiency testing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Onsite supervisory register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35885890"/>
                  </a:ext>
                </a:extLst>
              </a:tr>
              <a:tr h="365356">
                <a:tc>
                  <a:txBody>
                    <a:bodyPr/>
                    <a:lstStyle/>
                    <a:p>
                      <a:r>
                        <a:rPr lang="en-US" b="1" dirty="0"/>
                        <a:t>Quality indicators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Sustenance register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251990567"/>
                  </a:ext>
                </a:extLst>
              </a:tr>
              <a:tr h="639373">
                <a:tc>
                  <a:txBody>
                    <a:bodyPr/>
                    <a:lstStyle/>
                    <a:p>
                      <a:r>
                        <a:rPr lang="en-US" b="1" dirty="0"/>
                        <a:t>HIV RT PT surveys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Excel database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 err="1"/>
                        <a:t>ePT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9950019"/>
                  </a:ext>
                </a:extLst>
              </a:tr>
              <a:tr h="766546">
                <a:tc>
                  <a:txBody>
                    <a:bodyPr/>
                    <a:lstStyle/>
                    <a:p>
                      <a:r>
                        <a:rPr lang="en-US" b="1" dirty="0"/>
                        <a:t>Testing data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HTS standard register,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Daily activity register </a:t>
                      </a:r>
                    </a:p>
                    <a:p>
                      <a:pPr marL="285750" indent="-285750">
                        <a:buFont typeface="Courier New" panose="02070309020205020404" pitchFamily="49" charset="0"/>
                        <a:buChar char="o"/>
                      </a:pPr>
                      <a:r>
                        <a:rPr lang="en-US" b="1" dirty="0"/>
                        <a:t>scan form</a:t>
                      </a:r>
                      <a:endParaRPr lang="en-US" b="1" dirty="0">
                        <a:latin typeface="Gill Sans MT" panose="020B0502020104020203" pitchFamily="34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423780"/>
                  </a:ext>
                </a:extLst>
              </a:tr>
            </a:tbl>
          </a:graphicData>
        </a:graphic>
      </p:graphicFrame>
      <p:pic>
        <p:nvPicPr>
          <p:cNvPr id="3" name="Picture 2">
            <a:extLst>
              <a:ext uri="{FF2B5EF4-FFF2-40B4-BE49-F238E27FC236}">
                <a16:creationId xmlns:a16="http://schemas.microsoft.com/office/drawing/2014/main" id="{CE7CBDC9-6EDC-CB11-7C37-DC9F048608D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9006" y="157317"/>
            <a:ext cx="1229032" cy="10464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541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9A384-7D33-F5CE-DF46-ECA56AE1D2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490" y="266366"/>
            <a:ext cx="11572568" cy="662782"/>
          </a:xfrm>
        </p:spPr>
        <p:txBody>
          <a:bodyPr>
            <a:noAutofit/>
          </a:bodyPr>
          <a:lstStyle/>
          <a:p>
            <a:r>
              <a:rPr lang="en-US" b="1" dirty="0">
                <a:latin typeface="Gill Sans MT" panose="020B0502020104020203" pitchFamily="34" charset="0"/>
              </a:rPr>
              <a:t>Open Data Kit (ODK) data collection tools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1F44F5B-035E-DDDD-C1B5-A45836CC54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1441" y="1082747"/>
            <a:ext cx="6961239" cy="4692506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1600" b="1" dirty="0">
                <a:latin typeface="Amasis MT Pro Medium" panose="02040604050005020304" pitchFamily="18" charset="0"/>
              </a:rPr>
              <a:t>The following tools are used with ODK app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Amasis MT Pro Medium" panose="02040604050005020304" pitchFamily="18" charset="0"/>
              </a:rPr>
              <a:t>SPI-RRT checklist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Amasis MT Pro Medium" panose="02040604050005020304" pitchFamily="18" charset="0"/>
              </a:rPr>
              <a:t>SPI-POCT Checklist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HIV  VL, EID, CD4, Tb, HPV, Covid 19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Amasis MT Pro Medium" panose="02040604050005020304" pitchFamily="18" charset="0"/>
              </a:rPr>
              <a:t>Mentorship tool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Continuous Professional Development (CPD)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Site progress toward certification and re-certification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Invalid &amp; concordance rates, post market surveillance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PT participation and pass rate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Tracking of discordant testing</a:t>
            </a:r>
          </a:p>
          <a:p>
            <a:pPr lvl="2">
              <a:lnSpc>
                <a:spcPct val="100000"/>
              </a:lnSpc>
              <a:buFont typeface="Wingdings" panose="05000000000000000000" pitchFamily="2" charset="2"/>
              <a:buChar char="§"/>
            </a:pPr>
            <a:r>
              <a:rPr lang="en-US" sz="1600" b="1" dirty="0">
                <a:latin typeface="Amasis MT Pro Medium" panose="02040604050005020304" pitchFamily="18" charset="0"/>
              </a:rPr>
              <a:t>Progress on corrective actions- implementation, standardization &amp; sustenance</a:t>
            </a:r>
          </a:p>
          <a:p>
            <a:pPr>
              <a:lnSpc>
                <a:spcPct val="100000"/>
              </a:lnSpc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Amasis MT Pro Medium" panose="02040604050005020304" pitchFamily="18" charset="0"/>
              </a:rPr>
              <a:t>Quality of testing – monthly reporting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Amasis MT Pro Medium" panose="02040604050005020304" pitchFamily="18" charset="0"/>
              </a:rPr>
              <a:t>testing, invalid, false positive and negative QCs</a:t>
            </a:r>
          </a:p>
          <a:p>
            <a:pPr lvl="1">
              <a:lnSpc>
                <a:spcPct val="100000"/>
              </a:lnSpc>
            </a:pPr>
            <a:r>
              <a:rPr lang="en-US" sz="1600" b="1" dirty="0">
                <a:latin typeface="Amasis MT Pro Medium" panose="02040604050005020304" pitchFamily="18" charset="0"/>
              </a:rPr>
              <a:t>Concordance rate,  invalid rate &amp; total positive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DAC7F6-395A-6BAC-3227-90925BA1DF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720237" y="5542128"/>
            <a:ext cx="1371600" cy="1084445"/>
          </a:xfrm>
          <a:prstGeom prst="rect">
            <a:avLst/>
          </a:prstGeom>
        </p:spPr>
      </p:pic>
      <p:pic>
        <p:nvPicPr>
          <p:cNvPr id="5" name="Picture 4" descr="A screenshot of a phone&#10;&#10;Description automatically generated">
            <a:extLst>
              <a:ext uri="{FF2B5EF4-FFF2-40B4-BE49-F238E27FC236}">
                <a16:creationId xmlns:a16="http://schemas.microsoft.com/office/drawing/2014/main" id="{F11CD4A3-5BAB-FD6C-0296-B68E476B9EC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3523" y="1036390"/>
            <a:ext cx="4247535" cy="48924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25916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1B714C-62D0-B55D-1543-35C0CD3CC30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5806" y="365127"/>
            <a:ext cx="11582400" cy="1173218"/>
          </a:xfrm>
        </p:spPr>
        <p:txBody>
          <a:bodyPr>
            <a:normAutofit fontScale="90000"/>
          </a:bodyPr>
          <a:lstStyle/>
          <a:p>
            <a:r>
              <a:rPr lang="en-US" sz="5400" b="1" dirty="0">
                <a:latin typeface="Gill Sans MT" panose="020B0502020104020203" pitchFamily="34" charset="0"/>
              </a:rPr>
              <a:t>SPI-RRT checklist – dashboard data management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AF3EC8CA-062E-64F9-57AB-FE297F9A03F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contrast="-2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007388" y="2304116"/>
            <a:ext cx="4587497" cy="2031909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868168A-3B57-63B4-410A-10E03BC531C0}"/>
              </a:ext>
            </a:extLst>
          </p:cNvPr>
          <p:cNvSpPr txBox="1"/>
          <p:nvPr/>
        </p:nvSpPr>
        <p:spPr>
          <a:xfrm>
            <a:off x="7723774" y="1659213"/>
            <a:ext cx="437973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With CDC ILB support, enhanced data collection through drop down list on regions/provinces; districts and testing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 MT" panose="020B0502020104020203" pitchFamily="34" charset="0"/>
              </a:rPr>
              <a:t>Improved accuracy of naming of testing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 MT" panose="020B0502020104020203" pitchFamily="34" charset="0"/>
              </a:rPr>
              <a:t>Data quality esp. number of testing points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 MT" panose="020B0502020104020203" pitchFamily="34" charset="0"/>
              </a:rPr>
              <a:t>Tracking of testing point progress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 MT" panose="020B0502020104020203" pitchFamily="34" charset="0"/>
              </a:rPr>
              <a:t>Efficiency in data collection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9AEB905-E974-5F6E-15FF-24FEFBD0D6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  <p:pic>
        <p:nvPicPr>
          <p:cNvPr id="7" name="Picture 6" descr="A screenshot of a phone&#10;&#10;Description automatically generated">
            <a:extLst>
              <a:ext uri="{FF2B5EF4-FFF2-40B4-BE49-F238E27FC236}">
                <a16:creationId xmlns:a16="http://schemas.microsoft.com/office/drawing/2014/main" id="{DC32243F-E9C6-99DC-2214-15F283C425D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27587" y="1938775"/>
            <a:ext cx="2150912" cy="3226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19743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1A4154-4EE0-649D-004C-225FEB2127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309" y="460249"/>
            <a:ext cx="11769213" cy="54002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Corrective actions data site management </a:t>
            </a:r>
          </a:p>
        </p:txBody>
      </p:sp>
      <p:pic>
        <p:nvPicPr>
          <p:cNvPr id="5" name="Content Placeholder 4" descr="A piece of paper with a grid&#10;&#10;Description automatically generated">
            <a:extLst>
              <a:ext uri="{FF2B5EF4-FFF2-40B4-BE49-F238E27FC236}">
                <a16:creationId xmlns:a16="http://schemas.microsoft.com/office/drawing/2014/main" id="{94D61E57-6DF2-2F4F-143E-65E1742896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054533" y="-35120"/>
            <a:ext cx="2026265" cy="4975125"/>
          </a:xfrm>
        </p:spPr>
      </p:pic>
      <p:pic>
        <p:nvPicPr>
          <p:cNvPr id="7" name="Picture 6" descr="A white box with a grid on it&#10;&#10;Description automatically generated">
            <a:extLst>
              <a:ext uri="{FF2B5EF4-FFF2-40B4-BE49-F238E27FC236}">
                <a16:creationId xmlns:a16="http://schemas.microsoft.com/office/drawing/2014/main" id="{AA5FDD7D-E5DA-762E-6910-10E449F2A0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16200000">
            <a:off x="7609760" y="-172768"/>
            <a:ext cx="2026262" cy="525042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3FC7451-CA55-7550-1B6F-32A2C1D9CB00}"/>
              </a:ext>
            </a:extLst>
          </p:cNvPr>
          <p:cNvSpPr txBox="1"/>
          <p:nvPr/>
        </p:nvSpPr>
        <p:spPr>
          <a:xfrm>
            <a:off x="580103" y="3465575"/>
            <a:ext cx="11405419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400" b="1" dirty="0">
                <a:latin typeface="Gill Sans MT" panose="020B0502020104020203" pitchFamily="34" charset="0"/>
              </a:rPr>
              <a:t> Developed register to manages the continuous quality improvement (CQI) data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400" b="1" dirty="0">
                <a:latin typeface="Gill Sans MT" panose="020B0502020104020203" pitchFamily="34" charset="0"/>
              </a:rPr>
              <a:t>Corrective action section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Gill Sans MT" panose="020B0502020104020203" pitchFamily="34" charset="0"/>
              </a:rPr>
              <a:t>Documents gap, corrective action, indicator, baseline, target, progress performance, and outcome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n-US" sz="2000" b="1" dirty="0">
                <a:latin typeface="Gill Sans MT" panose="020B0502020104020203" pitchFamily="34" charset="0"/>
              </a:rPr>
              <a:t>Standardization section</a:t>
            </a:r>
          </a:p>
          <a:p>
            <a:pPr marL="1257300" lvl="2" indent="-342900">
              <a:buFont typeface="Wingdings" panose="05000000000000000000" pitchFamily="2" charset="2"/>
              <a:buChar char="§"/>
            </a:pPr>
            <a:r>
              <a:rPr lang="en-US" sz="2000" b="1" dirty="0">
                <a:latin typeface="Gill Sans MT" panose="020B0502020104020203" pitchFamily="34" charset="0"/>
              </a:rPr>
              <a:t>Documents activity, indicator, progress performance &amp; outcome for standardization</a:t>
            </a:r>
          </a:p>
          <a:p>
            <a:pPr marL="342900" indent="-342900">
              <a:buFont typeface="Courier New" panose="02070309020205020404" pitchFamily="49" charset="0"/>
              <a:buChar char="o"/>
            </a:pPr>
            <a:r>
              <a:rPr lang="en-US" sz="2000" b="1" dirty="0">
                <a:latin typeface="Gill Sans MT" panose="020B0502020104020203" pitchFamily="34" charset="0"/>
              </a:rPr>
              <a:t>A hands-on training tool for testers on implementation of corrective actions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FD45DD8-E53A-D5A6-5145-713C8D24D1E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11880" y="6042991"/>
            <a:ext cx="1371600" cy="80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4014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650BBF-129D-F044-D124-3419A61D45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9026" y="365128"/>
            <a:ext cx="12032973" cy="1139208"/>
          </a:xfrm>
        </p:spPr>
        <p:txBody>
          <a:bodyPr>
            <a:no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Quality indicators – site monitoring &amp; supervision</a:t>
            </a:r>
          </a:p>
        </p:txBody>
      </p:sp>
      <p:pic>
        <p:nvPicPr>
          <p:cNvPr id="6" name="Content Placeholder 5" descr="A graph paper with writing on it&#10;&#10;Description automatically generated">
            <a:extLst>
              <a:ext uri="{FF2B5EF4-FFF2-40B4-BE49-F238E27FC236}">
                <a16:creationId xmlns:a16="http://schemas.microsoft.com/office/drawing/2014/main" id="{2A41EC99-6E69-53EA-E2E7-A57CD17CB90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 rot="16200000">
            <a:off x="2314154" y="458082"/>
            <a:ext cx="3866761" cy="6371304"/>
          </a:xfr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06EE36F8-15BF-22B3-3AD6-A7D7B984830C}"/>
              </a:ext>
            </a:extLst>
          </p:cNvPr>
          <p:cNvSpPr txBox="1"/>
          <p:nvPr/>
        </p:nvSpPr>
        <p:spPr>
          <a:xfrm>
            <a:off x="7610168" y="1874430"/>
            <a:ext cx="4187686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Developed a register to monitors monthly performance of facility on selected national and facility indicators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Sustains achieved standard through site monitoring and supervisions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Builds facility capacity and ownership on use of data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Mentorship/supportive supervision tools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D10972A-656E-79A8-781A-CB31A45829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67740" y="5557451"/>
            <a:ext cx="1371600" cy="10844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946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0BE96-C53F-6337-658E-B326A77EB8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225979"/>
            <a:ext cx="10515601" cy="909517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Gill Sans MT" panose="020B0502020104020203" pitchFamily="34" charset="0"/>
              </a:rPr>
              <a:t>Task management data site management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15820E4-B782-F1E7-F636-43D60A8A0470}"/>
              </a:ext>
            </a:extLst>
          </p:cNvPr>
          <p:cNvSpPr txBox="1"/>
          <p:nvPr/>
        </p:nvSpPr>
        <p:spPr>
          <a:xfrm>
            <a:off x="167149" y="1612491"/>
            <a:ext cx="7334864" cy="34470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A register developed to manage and monitor the performance of the following tasks: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Daily, weekly, monthly, biannual, annual and as-needed tasks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Preparation of disinfectant and decontamination of work area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Waste segregation and disposal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Temperature monitoring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Implementation of 5S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Facility based Continuous Professional Development (CPD)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000" dirty="0">
                <a:latin typeface="Gill Sans MT" panose="020B0502020104020203" pitchFamily="34" charset="0"/>
              </a:rPr>
              <a:t>Archival of records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r>
              <a:rPr lang="en-US" sz="2000" dirty="0">
                <a:latin typeface="Gill Sans MT" panose="020B0502020104020203" pitchFamily="34" charset="0"/>
              </a:rPr>
              <a:t>Ensures availability of documents at a testing point</a:t>
            </a:r>
          </a:p>
          <a:p>
            <a:pPr marL="285750" indent="-285750">
              <a:buFont typeface="Courier New" panose="02070309020205020404" pitchFamily="49" charset="0"/>
              <a:buChar char="o"/>
            </a:pPr>
            <a:endParaRPr lang="en-US" dirty="0">
              <a:latin typeface="Gill Sans MT" panose="020B0502020104020203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06E8F90-9F29-9E22-191C-682D3D6CEE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30510" y="5498460"/>
            <a:ext cx="1371600" cy="1084445"/>
          </a:xfrm>
          <a:prstGeom prst="rect">
            <a:avLst/>
          </a:prstGeom>
        </p:spPr>
      </p:pic>
      <p:pic>
        <p:nvPicPr>
          <p:cNvPr id="7" name="Content Placeholder 6" descr="A close-up of a task management register&#10;&#10;Description automatically generated">
            <a:extLst>
              <a:ext uri="{FF2B5EF4-FFF2-40B4-BE49-F238E27FC236}">
                <a16:creationId xmlns:a16="http://schemas.microsoft.com/office/drawing/2014/main" id="{72B38660-E5A8-AA65-A1C8-D8776E156C6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5434" t="4713" b="3638"/>
          <a:stretch/>
        </p:blipFill>
        <p:spPr>
          <a:xfrm>
            <a:off x="7502014" y="1612491"/>
            <a:ext cx="4522838" cy="3754874"/>
          </a:xfrm>
        </p:spPr>
      </p:pic>
    </p:spTree>
    <p:extLst>
      <p:ext uri="{BB962C8B-B14F-4D97-AF65-F5344CB8AC3E}">
        <p14:creationId xmlns:p14="http://schemas.microsoft.com/office/powerpoint/2010/main" val="376459064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705258-3657-F36B-0816-98CDFE5DB4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948" y="464727"/>
            <a:ext cx="10508226" cy="1326896"/>
          </a:xfrm>
        </p:spPr>
        <p:txBody>
          <a:bodyPr>
            <a:noAutofit/>
          </a:bodyPr>
          <a:lstStyle/>
          <a:p>
            <a:pPr algn="ctr"/>
            <a:r>
              <a:rPr lang="en-US" sz="4800" b="1" dirty="0">
                <a:latin typeface="Gill Sans MT" panose="020B0502020104020203" pitchFamily="34" charset="0"/>
              </a:rPr>
              <a:t>Quality control, Proficiency testing and supervision data site management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CE0F3EF-EDA9-731F-E454-A598049E5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08938" y="2041935"/>
            <a:ext cx="10515600" cy="4351338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Font typeface="Courier New" panose="02070309020205020404" pitchFamily="49" charset="0"/>
              <a:buChar char="o"/>
            </a:pPr>
            <a:r>
              <a:rPr lang="en-US" sz="2400" dirty="0">
                <a:latin typeface="Amasis MT Pro Medium" panose="02040604050005020304" pitchFamily="18" charset="0"/>
              </a:rPr>
              <a:t>Developed to manage and monitor data for quality improvement on 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masis MT Pro Medium" panose="02040604050005020304" pitchFamily="18" charset="0"/>
              </a:rPr>
              <a:t>Quality of testing services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masis MT Pro Medium" panose="02040604050005020304" pitchFamily="18" charset="0"/>
              </a:rPr>
              <a:t>PT result submission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masis MT Pro Medium" panose="02040604050005020304" pitchFamily="18" charset="0"/>
              </a:rPr>
              <a:t>PT report review</a:t>
            </a:r>
          </a:p>
          <a:p>
            <a:pPr lvl="1">
              <a:lnSpc>
                <a:spcPct val="150000"/>
              </a:lnSpc>
            </a:pPr>
            <a:r>
              <a:rPr lang="en-US" dirty="0">
                <a:latin typeface="Amasis MT Pro Medium" panose="02040604050005020304" pitchFamily="18" charset="0"/>
              </a:rPr>
              <a:t>Supervision feedback and training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C82E454-0A08-CE81-AB3A-C30C4AC47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72772" y="5557451"/>
            <a:ext cx="1371600" cy="1084445"/>
          </a:xfrm>
          <a:prstGeom prst="rect">
            <a:avLst/>
          </a:prstGeom>
        </p:spPr>
      </p:pic>
      <p:pic>
        <p:nvPicPr>
          <p:cNvPr id="7" name="Picture 6" descr="A white paper with a lion design&#10;&#10;Description automatically generated with medium confidence">
            <a:extLst>
              <a:ext uri="{FF2B5EF4-FFF2-40B4-BE49-F238E27FC236}">
                <a16:creationId xmlns:a16="http://schemas.microsoft.com/office/drawing/2014/main" id="{017807FD-C5FD-DC8E-A7F2-CD19DA44DFC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5400000">
            <a:off x="7565920" y="1833716"/>
            <a:ext cx="3165989" cy="48473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856871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E48DFA71D422D44838FC58D48C87945" ma:contentTypeVersion="14" ma:contentTypeDescription="Create a new document." ma:contentTypeScope="" ma:versionID="dd7011eea97f092594aaa6c7e70f394a">
  <xsd:schema xmlns:xsd="http://www.w3.org/2001/XMLSchema" xmlns:xs="http://www.w3.org/2001/XMLSchema" xmlns:p="http://schemas.microsoft.com/office/2006/metadata/properties" xmlns:ns2="a9053b70-0da7-4d55-8325-1b3f3023eb2a" xmlns:ns3="6bbed975-262d-4ce2-b2a5-5260b274b5d0" targetNamespace="http://schemas.microsoft.com/office/2006/metadata/properties" ma:root="true" ma:fieldsID="2a4ad7766ed0a5e9813a078cc5622e2b" ns2:_="" ns3:_="">
    <xsd:import namespace="a9053b70-0da7-4d55-8325-1b3f3023eb2a"/>
    <xsd:import namespace="6bbed975-262d-4ce2-b2a5-5260b274b5d0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053b70-0da7-4d55-8325-1b3f3023eb2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bbed975-262d-4ce2-b2a5-5260b274b5d0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7DC3869-D97C-4D7C-BD19-CCF6EE247985}">
  <ds:schemaRefs>
    <ds:schemaRef ds:uri="6bbed975-262d-4ce2-b2a5-5260b274b5d0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a9053b70-0da7-4d55-8325-1b3f3023eb2a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874939C-EBC8-402E-B85C-0FFA1F63887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12672EF-BABB-4439-B03E-719E4FE839B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9053b70-0da7-4d55-8325-1b3f3023eb2a"/>
    <ds:schemaRef ds:uri="6bbed975-262d-4ce2-b2a5-5260b274b5d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6118</TotalTime>
  <Words>887</Words>
  <Application>Microsoft Office PowerPoint</Application>
  <PresentationFormat>Widescreen</PresentationFormat>
  <Paragraphs>142</Paragraphs>
  <Slides>21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Amasis MT Pro Medium</vt:lpstr>
      <vt:lpstr>Arial</vt:lpstr>
      <vt:lpstr>Calibri</vt:lpstr>
      <vt:lpstr>Calibri Light</vt:lpstr>
      <vt:lpstr>Courier New</vt:lpstr>
      <vt:lpstr>Gill Sans MT</vt:lpstr>
      <vt:lpstr>Wingdings</vt:lpstr>
      <vt:lpstr>Office Theme</vt:lpstr>
      <vt:lpstr>Good practices on collection, management, and use of site monitoring data</vt:lpstr>
      <vt:lpstr>Outline</vt:lpstr>
      <vt:lpstr>Summary of data collection tools</vt:lpstr>
      <vt:lpstr>Open Data Kit (ODK) data collection tools </vt:lpstr>
      <vt:lpstr>SPI-RRT checklist – dashboard data management</vt:lpstr>
      <vt:lpstr>Corrective actions data site management </vt:lpstr>
      <vt:lpstr>Quality indicators – site monitoring &amp; supervision</vt:lpstr>
      <vt:lpstr>Task management data site management</vt:lpstr>
      <vt:lpstr>Quality control, Proficiency testing and supervision data site management</vt:lpstr>
      <vt:lpstr>Quality of testing data site management</vt:lpstr>
      <vt:lpstr>PT result submission &amp; report data site management</vt:lpstr>
      <vt:lpstr>Site Supervision data management</vt:lpstr>
      <vt:lpstr> HIV RT ePT data site data management </vt:lpstr>
      <vt:lpstr>Scan form technology</vt:lpstr>
      <vt:lpstr>Data use to inform the program- SPI-RRT Poor performance questions</vt:lpstr>
      <vt:lpstr>Data use in gap identification- SPI-RRT Level of performance</vt:lpstr>
      <vt:lpstr>Example of SPI-RRT assessment gap</vt:lpstr>
      <vt:lpstr>Data use to inform program progress</vt:lpstr>
      <vt:lpstr>Data use to inform program progress</vt:lpstr>
      <vt:lpstr>Lessons learnt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HIV Program Grant Negotiation Presentation CCM  27th October 2023</dc:title>
  <dc:creator>Tobias Masina</dc:creator>
  <cp:lastModifiedBy>BANGARA, FRED (CDC/GHC/DGHT)</cp:lastModifiedBy>
  <cp:revision>80</cp:revision>
  <dcterms:created xsi:type="dcterms:W3CDTF">2023-10-25T08:22:03Z</dcterms:created>
  <dcterms:modified xsi:type="dcterms:W3CDTF">2024-08-29T12:47:06Z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0x0101002E48DFA71D422D44838FC58D48C87945</vt:lpwstr>
  </property>
  <property fmtid="{D5CDD505-2E9C-101B-9397-08002B2CF9AE}" pid="3" name="MSIP_Label_7b94a7b8-f06c-4dfe-bdcc-9b548fd58c31_Enabled">
    <vt:lpwstr>true</vt:lpwstr>
  </property>
  <property fmtid="{D5CDD505-2E9C-101B-9397-08002B2CF9AE}" pid="4" name="MSIP_Label_7b94a7b8-f06c-4dfe-bdcc-9b548fd58c31_SetDate">
    <vt:lpwstr>2024-05-25T21:53:13Z</vt:lpwstr>
  </property>
  <property fmtid="{D5CDD505-2E9C-101B-9397-08002B2CF9AE}" pid="5" name="MSIP_Label_7b94a7b8-f06c-4dfe-bdcc-9b548fd58c31_Method">
    <vt:lpwstr>Privileged</vt:lpwstr>
  </property>
  <property fmtid="{D5CDD505-2E9C-101B-9397-08002B2CF9AE}" pid="6" name="MSIP_Label_7b94a7b8-f06c-4dfe-bdcc-9b548fd58c31_Name">
    <vt:lpwstr>7b94a7b8-f06c-4dfe-bdcc-9b548fd58c31</vt:lpwstr>
  </property>
  <property fmtid="{D5CDD505-2E9C-101B-9397-08002B2CF9AE}" pid="7" name="MSIP_Label_7b94a7b8-f06c-4dfe-bdcc-9b548fd58c31_SiteId">
    <vt:lpwstr>9ce70869-60db-44fd-abe8-d2767077fc8f</vt:lpwstr>
  </property>
  <property fmtid="{D5CDD505-2E9C-101B-9397-08002B2CF9AE}" pid="8" name="MSIP_Label_7b94a7b8-f06c-4dfe-bdcc-9b548fd58c31_ActionId">
    <vt:lpwstr>1ecd0d70-c99a-42b8-a662-7d8be9658b1f</vt:lpwstr>
  </property>
  <property fmtid="{D5CDD505-2E9C-101B-9397-08002B2CF9AE}" pid="9" name="MSIP_Label_7b94a7b8-f06c-4dfe-bdcc-9b548fd58c31_ContentBits">
    <vt:lpwstr>0</vt:lpwstr>
  </property>
</Properties>
</file>